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49"/>
  </p:notesMasterIdLst>
  <p:handoutMasterIdLst>
    <p:handoutMasterId r:id="rId50"/>
  </p:handoutMasterIdLst>
  <p:sldIdLst>
    <p:sldId id="382" r:id="rId6"/>
    <p:sldId id="269" r:id="rId7"/>
    <p:sldId id="356" r:id="rId8"/>
    <p:sldId id="341" r:id="rId9"/>
    <p:sldId id="308" r:id="rId10"/>
    <p:sldId id="310" r:id="rId11"/>
    <p:sldId id="289" r:id="rId12"/>
    <p:sldId id="309" r:id="rId13"/>
    <p:sldId id="358" r:id="rId14"/>
    <p:sldId id="344" r:id="rId15"/>
    <p:sldId id="287" r:id="rId16"/>
    <p:sldId id="345" r:id="rId17"/>
    <p:sldId id="380" r:id="rId18"/>
    <p:sldId id="285" r:id="rId19"/>
    <p:sldId id="346" r:id="rId20"/>
    <p:sldId id="286" r:id="rId21"/>
    <p:sldId id="384" r:id="rId22"/>
    <p:sldId id="347" r:id="rId23"/>
    <p:sldId id="270" r:id="rId24"/>
    <p:sldId id="338" r:id="rId25"/>
    <p:sldId id="385" r:id="rId26"/>
    <p:sldId id="288" r:id="rId27"/>
    <p:sldId id="348" r:id="rId28"/>
    <p:sldId id="349" r:id="rId29"/>
    <p:sldId id="350" r:id="rId30"/>
    <p:sldId id="351" r:id="rId31"/>
    <p:sldId id="352" r:id="rId32"/>
    <p:sldId id="376" r:id="rId33"/>
    <p:sldId id="377" r:id="rId34"/>
    <p:sldId id="378" r:id="rId35"/>
    <p:sldId id="381" r:id="rId36"/>
    <p:sldId id="353" r:id="rId37"/>
    <p:sldId id="331" r:id="rId38"/>
    <p:sldId id="354" r:id="rId39"/>
    <p:sldId id="333" r:id="rId40"/>
    <p:sldId id="332" r:id="rId41"/>
    <p:sldId id="336" r:id="rId42"/>
    <p:sldId id="335" r:id="rId43"/>
    <p:sldId id="334" r:id="rId44"/>
    <p:sldId id="337" r:id="rId45"/>
    <p:sldId id="340" r:id="rId46"/>
    <p:sldId id="374" r:id="rId47"/>
    <p:sldId id="375" r:id="rId48"/>
  </p:sldIdLst>
  <p:sldSz cx="12192000" cy="6858000"/>
  <p:notesSz cx="7010400" cy="9296400"/>
  <p:custDataLst>
    <p:tags r:id="rId5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F2F"/>
    <a:srgbClr val="FF0000"/>
    <a:srgbClr val="942092"/>
    <a:srgbClr val="FFFFFF"/>
    <a:srgbClr val="B3ADA3"/>
    <a:srgbClr val="63656A"/>
    <a:srgbClr val="162A46"/>
    <a:srgbClr val="0169A0"/>
    <a:srgbClr val="EF8F00"/>
    <a:srgbClr val="23B7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08"/>
    <p:restoredTop sz="87594"/>
  </p:normalViewPr>
  <p:slideViewPr>
    <p:cSldViewPr snapToGrid="0" snapToObjects="1">
      <p:cViewPr varScale="1">
        <p:scale>
          <a:sx n="290" d="100"/>
          <a:sy n="290" d="100"/>
        </p:scale>
        <p:origin x="190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3160" y="20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tags" Target="tags/tag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67A72C1-0D2A-41F5-8ED0-3D3DC9E977B9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D1883E6-6D95-453C-9681-87383D526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643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3.png>
</file>

<file path=ppt/media/image31.jpeg>
</file>

<file path=ppt/media/image32.tiff>
</file>

<file path=ppt/media/image33.tiff>
</file>

<file path=ppt/media/image34.png>
</file>

<file path=ppt/media/image35.png>
</file>

<file path=ppt/media/image36.png>
</file>

<file path=ppt/media/image4.tiff>
</file>

<file path=ppt/media/image5.tiff>
</file>

<file path=ppt/media/image6.tif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DE8C108-AB7E-41F9-BE29-EE918610279B}" type="datetimeFigureOut">
              <a:rPr lang="en-US" smtClean="0"/>
              <a:pPr/>
              <a:t>10/11/23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455AFA1-5136-4BEA-AE07-EA9BE39431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1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B085D-1CB5-EE47-B824-7434CE14547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51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966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17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3086100" y="5257800"/>
            <a:ext cx="6019800" cy="1295400"/>
          </a:xfrm>
        </p:spPr>
        <p:txBody>
          <a:bodyPr/>
          <a:lstStyle>
            <a:lvl1pPr marL="0" indent="0" algn="ctr">
              <a:buFontTx/>
              <a:buNone/>
              <a:defRPr kumimoji="0" lang="en-US" sz="2000" b="0" i="1" u="none" strike="noStrike" kern="1200" cap="none" spc="0" normalizeH="0" baseline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Myriad Pro" charset="0"/>
                <a:cs typeface="Myriad Pro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Grap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76200" y="1600200"/>
            <a:ext cx="12039600" cy="51816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+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175F-67FA-8F43-999E-CBBF22E97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282CBF-D77C-EA4F-A074-D263841F3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194E-30DD-F64F-AA31-F87FDEAC4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1B98-3234-894E-85B9-1C10C007841A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D0E0B-D931-524D-816E-EFE1EEA4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02349-4142-CB41-ABA8-74B9FAC38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FF69E-A08E-AD4A-83BC-4BC3CAAE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271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3B6E-AFCF-6E45-8088-F8D26162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0C8BA-E050-1349-A98D-44C171D68C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8DAC6-AD07-5041-BAA6-DC6A3011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91F52-F354-0046-989C-17AD66391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1B98-3234-894E-85B9-1C10C007841A}" type="datetimeFigureOut">
              <a:rPr lang="en-US" smtClean="0"/>
              <a:t>10/11/23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CE4F5-5387-6F44-A834-B5717FB3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27773-2F35-8F4F-989B-F593D41C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FF69E-A08E-AD4A-83BC-4BC3CAAE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7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l">
              <a:defRPr lang="en-US" sz="5400" b="1" i="0" kern="1200" dirty="0" smtClean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602164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>
              <a:defRPr>
                <a:solidFill>
                  <a:schemeClr val="tx2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>
              <a:defRPr>
                <a:latin typeface="Myriad Pro" charset="0"/>
                <a:ea typeface="Myriad Pro" charset="0"/>
                <a:cs typeface="Myriad Pro" charset="0"/>
              </a:defRPr>
            </a:lvl3pPr>
            <a:lvl4pPr>
              <a:defRPr>
                <a:latin typeface="Myriad Pro" charset="0"/>
                <a:ea typeface="Myriad Pro" charset="0"/>
                <a:cs typeface="Myriad Pro" charset="0"/>
              </a:defRPr>
            </a:lvl4pPr>
            <a:lvl5pPr>
              <a:defRPr>
                <a:latin typeface="Myriad Pro" charset="0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g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52578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bed Figu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1447799"/>
            <a:ext cx="5334000" cy="4678365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 sz="24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 sz="2000">
                <a:latin typeface="+mn-lt"/>
                <a:ea typeface="Myriad Pro" charset="0"/>
                <a:cs typeface="Myriad Pro" charset="0"/>
              </a:defRPr>
            </a:lvl3pPr>
            <a:lvl4pPr>
              <a:defRPr sz="1800">
                <a:latin typeface="+mn-lt"/>
                <a:ea typeface="Myriad Pro" charset="0"/>
                <a:cs typeface="Myriad Pro" charset="0"/>
              </a:defRPr>
            </a:lvl4pPr>
            <a:lvl5pPr>
              <a:defRPr sz="1800"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2578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3733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99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6200"/>
            <a:ext cx="10972800" cy="51816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7541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582424" y="640080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F923FAA-E6BC-4A3B-B771-C476DAE0801B}" type="slidenum">
              <a:rPr lang="en-US" sz="1800" b="0" i="0" smtClean="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rPr>
              <a:pPr/>
              <a:t>‹#›</a:t>
            </a:fld>
            <a:endParaRPr lang="en-US" sz="1800" b="0" i="0">
              <a:solidFill>
                <a:schemeClr val="tx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602F0-DFB7-4D40-A260-2EF23F639384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" y="6400800"/>
            <a:ext cx="1815353" cy="3943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0" r:id="rId3"/>
    <p:sldLayoutId id="2147483666" r:id="rId4"/>
    <p:sldLayoutId id="2147483663" r:id="rId5"/>
    <p:sldLayoutId id="2147483667" r:id="rId6"/>
    <p:sldLayoutId id="2147483664" r:id="rId7"/>
    <p:sldLayoutId id="2147483668" r:id="rId8"/>
    <p:sldLayoutId id="2147483669" r:id="rId9"/>
    <p:sldLayoutId id="2147483661" r:id="rId10"/>
    <p:sldLayoutId id="2147483658" r:id="rId11"/>
    <p:sldLayoutId id="2147483662" r:id="rId12"/>
    <p:sldLayoutId id="2147483659" r:id="rId13"/>
    <p:sldLayoutId id="2147483660" r:id="rId14"/>
    <p:sldLayoutId id="2147483670" r:id="rId15"/>
    <p:sldLayoutId id="2147483671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i="0" kern="1200">
          <a:solidFill>
            <a:schemeClr val="tx2"/>
          </a:solidFill>
          <a:latin typeface="+mj-lt"/>
          <a:ea typeface="Myriad Pro" charset="0"/>
          <a:cs typeface="Myriad Pro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2"/>
          </a:solidFill>
          <a:latin typeface="+mn-lt"/>
          <a:ea typeface="Myriad Pro" charset="0"/>
          <a:cs typeface="Myriad Pro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accent2"/>
          </a:solidFill>
          <a:latin typeface="+mn-lt"/>
          <a:ea typeface="Myriad Pro" charset="0"/>
          <a:cs typeface="Myriad Pro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accent4"/>
          </a:solidFill>
          <a:latin typeface="+mn-lt"/>
          <a:ea typeface="Myriad Pro" charset="0"/>
          <a:cs typeface="Myriad Pro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accent3"/>
          </a:solidFill>
          <a:latin typeface="+mn-lt"/>
          <a:ea typeface="Myriad Pro" charset="0"/>
          <a:cs typeface="Myriad Pro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7718-1C48-394B-820F-76BBC5C1D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187CD-413B-1D44-8AF7-2CE55864E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 err="1"/>
              <a:t>tKeepout</a:t>
            </a:r>
            <a:r>
              <a:rPr lang="en-US" dirty="0"/>
              <a:t> Demo</a:t>
            </a:r>
          </a:p>
          <a:p>
            <a:r>
              <a:rPr lang="en-US" dirty="0"/>
              <a:t>Lab Overview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95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Copy – You will manually copy the microcontroller circuit from a small breakout board that uses the same MCU.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4184490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3.0V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718B53-1643-0E4D-9DD8-CFFF3DD2C6C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25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A2FE3-1B35-5A4C-BCB0-955E103E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6796" y="490538"/>
            <a:ext cx="4495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25B38-BE14-1747-A35B-9F11DF08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57" y="4283075"/>
            <a:ext cx="8242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55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E1091-96B7-6640-9ACA-F42705203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Linear Voltage Regulators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0713CCD-748D-E749-8240-14B67148E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A variable resistor</a:t>
            </a:r>
          </a:p>
          <a:p>
            <a:pPr lvl="1"/>
            <a:r>
              <a:rPr lang="en-US" sz="2000" dirty="0"/>
              <a:t>V = IR</a:t>
            </a:r>
          </a:p>
          <a:p>
            <a:pPr lvl="1"/>
            <a:r>
              <a:rPr lang="en-US" sz="2000" dirty="0"/>
              <a:t>I is set by the load</a:t>
            </a:r>
          </a:p>
          <a:p>
            <a:pPr lvl="1"/>
            <a:r>
              <a:rPr lang="en-US" sz="2000" dirty="0"/>
              <a:t>Set R so that: Vin – </a:t>
            </a:r>
            <a:r>
              <a:rPr lang="en-US" sz="2000" dirty="0" err="1"/>
              <a:t>Vref</a:t>
            </a:r>
            <a:r>
              <a:rPr lang="en-US" sz="2000" dirty="0"/>
              <a:t> = I*R</a:t>
            </a:r>
          </a:p>
          <a:p>
            <a:r>
              <a:rPr lang="en-US" sz="2400" dirty="0"/>
              <a:t>The OP AMP compares </a:t>
            </a:r>
            <a:r>
              <a:rPr lang="en-US" sz="2400" dirty="0" err="1"/>
              <a:t>Vout</a:t>
            </a:r>
            <a:r>
              <a:rPr lang="en-US" sz="2400" dirty="0"/>
              <a:t> with </a:t>
            </a:r>
            <a:r>
              <a:rPr lang="en-US" sz="2400" dirty="0" err="1"/>
              <a:t>Vref</a:t>
            </a:r>
            <a:r>
              <a:rPr lang="en-US" sz="2400" dirty="0"/>
              <a:t> and adjust how “on” (low resistance) Q is</a:t>
            </a:r>
          </a:p>
          <a:p>
            <a:r>
              <a:rPr lang="en-US" sz="2400" dirty="0"/>
              <a:t>Q dissipates heat</a:t>
            </a:r>
          </a:p>
          <a:p>
            <a:pPr lvl="1"/>
            <a:r>
              <a:rPr lang="en-US" sz="2000" dirty="0"/>
              <a:t>P = I</a:t>
            </a:r>
            <a:r>
              <a:rPr lang="en-US" sz="2000" baseline="30000" dirty="0"/>
              <a:t>2</a:t>
            </a:r>
            <a:r>
              <a:rPr lang="en-US" sz="2000" dirty="0"/>
              <a:t>R</a:t>
            </a:r>
          </a:p>
          <a:p>
            <a:pPr lvl="1"/>
            <a:r>
              <a:rPr lang="en-US" sz="2000" dirty="0"/>
              <a:t>Higher current -&gt; lower resistance, lots of wasted power -&gt; Hot regulator</a:t>
            </a:r>
          </a:p>
          <a:p>
            <a:r>
              <a:rPr lang="en-US" sz="2400" dirty="0"/>
              <a:t>The capacitors prevent oscillations.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50A8620-34A7-4440-958E-18AC244E3E0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Picture 2" descr="Introduction to Linear Voltage Regulators Figure 1">
            <a:extLst>
              <a:ext uri="{FF2B5EF4-FFF2-40B4-BE49-F238E27FC236}">
                <a16:creationId xmlns:a16="http://schemas.microsoft.com/office/drawing/2014/main" id="{28123720-B778-9248-942E-E6E7AF77E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48400" y="2031524"/>
            <a:ext cx="5334000" cy="358711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F0AD578-E42D-9941-AB6D-4696C85ADB31}"/>
              </a:ext>
            </a:extLst>
          </p:cNvPr>
          <p:cNvSpPr txBox="1"/>
          <p:nvPr/>
        </p:nvSpPr>
        <p:spPr>
          <a:xfrm>
            <a:off x="9420727" y="1983399"/>
            <a:ext cx="47795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rgbClr val="EA5F2F"/>
                </a:solidFill>
              </a:rPr>
              <a:t>Vout</a:t>
            </a:r>
            <a:endParaRPr lang="en-US" sz="1200" dirty="0">
              <a:solidFill>
                <a:srgbClr val="EA5F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29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A13A9C-8751-974D-97DB-1ABB17C60D1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9727" t="30898" r="25326" b="41218"/>
          <a:stretch/>
        </p:blipFill>
        <p:spPr>
          <a:xfrm>
            <a:off x="6579221" y="1986198"/>
            <a:ext cx="4672358" cy="367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66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 and Reference Design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5664BD5-986C-5A42-8B78-E05CCA0F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77" y="1535802"/>
            <a:ext cx="6096381" cy="45668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96289-F5BB-6343-AFEA-2D36FB1D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581" y="1613245"/>
            <a:ext cx="4741932" cy="4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40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5039F-0D72-334B-995D-5D5AA963B5F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0495" t="37391" r="45739" b="47118"/>
          <a:stretch/>
        </p:blipFill>
        <p:spPr>
          <a:xfrm>
            <a:off x="6623824" y="1889705"/>
            <a:ext cx="4583152" cy="387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83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LSM6DSO</a:t>
            </a:r>
          </a:p>
          <a:p>
            <a:r>
              <a:rPr lang="en-US" dirty="0"/>
              <a:t>6-axis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5039F-0D72-334B-995D-5D5AA963B5F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0495" t="37391" r="45739" b="47118"/>
          <a:stretch/>
        </p:blipFill>
        <p:spPr>
          <a:xfrm>
            <a:off x="6623824" y="1889705"/>
            <a:ext cx="4583152" cy="387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07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</a:t>
            </a:r>
            <a:r>
              <a:rPr lang="en-US" baseline="30000" dirty="0"/>
              <a:t>2</a:t>
            </a:r>
            <a:r>
              <a:rPr lang="en-US" dirty="0"/>
              <a:t>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Pins are precious!</a:t>
            </a:r>
          </a:p>
          <a:p>
            <a:pPr lvl="1"/>
            <a:r>
              <a:rPr lang="en-US" dirty="0"/>
              <a:t>They take up space</a:t>
            </a:r>
          </a:p>
          <a:p>
            <a:pPr lvl="1"/>
            <a:r>
              <a:rPr lang="en-US" dirty="0"/>
              <a:t>More pins </a:t>
            </a:r>
            <a:r>
              <a:rPr lang="en-US" dirty="0">
                <a:sym typeface="Wingdings"/>
              </a:rPr>
              <a:t> More expensive microcontrollers</a:t>
            </a:r>
          </a:p>
          <a:p>
            <a:pPr lvl="1"/>
            <a:r>
              <a:rPr lang="en-US" dirty="0">
                <a:sym typeface="Wingdings"/>
              </a:rPr>
              <a:t>Adding pins is hard</a:t>
            </a:r>
          </a:p>
          <a:p>
            <a:pPr lvl="2"/>
            <a:r>
              <a:rPr lang="en-US" dirty="0">
                <a:sym typeface="Wingdings"/>
              </a:rPr>
              <a:t>Might need a new microcontroller (if a larger, compatible one is available)</a:t>
            </a:r>
          </a:p>
          <a:p>
            <a:pPr lvl="2"/>
            <a:r>
              <a:rPr lang="en-US" dirty="0">
                <a:sym typeface="Wingdings"/>
              </a:rPr>
              <a:t>Significant board changes</a:t>
            </a:r>
          </a:p>
          <a:p>
            <a:r>
              <a:rPr lang="en-US" dirty="0">
                <a:sym typeface="Wingdings"/>
              </a:rPr>
              <a:t>Performance is often not that important</a:t>
            </a:r>
          </a:p>
          <a:p>
            <a:r>
              <a:rPr lang="en-US" dirty="0">
                <a:sym typeface="Wingdings"/>
              </a:rPr>
              <a:t>So</a:t>
            </a:r>
          </a:p>
          <a:p>
            <a:pPr lvl="1"/>
            <a:r>
              <a:rPr lang="en-US" dirty="0">
                <a:sym typeface="Wingdings"/>
              </a:rPr>
              <a:t>Use the minimum number of pins</a:t>
            </a:r>
          </a:p>
          <a:p>
            <a:pPr lvl="1"/>
            <a:r>
              <a:rPr lang="en-US" dirty="0">
                <a:sym typeface="Wingdings"/>
              </a:rPr>
              <a:t>Run them at relatively low bit rates.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028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Bus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I2C is cheap, easy and widely supported/deployed</a:t>
            </a:r>
          </a:p>
          <a:p>
            <a:pPr lvl="1"/>
            <a:r>
              <a:rPr lang="en-US" dirty="0"/>
              <a:t>Very easy to design for</a:t>
            </a:r>
          </a:p>
          <a:p>
            <a:pPr lvl="1"/>
            <a:r>
              <a:rPr lang="en-US" dirty="0"/>
              <a:t>Very low pin count</a:t>
            </a:r>
          </a:p>
          <a:p>
            <a:r>
              <a:rPr lang="en-US" dirty="0"/>
              <a:t>Two signals</a:t>
            </a:r>
          </a:p>
          <a:p>
            <a:pPr lvl="1"/>
            <a:r>
              <a:rPr lang="en-US" dirty="0"/>
              <a:t>SCL – Serial Clock (used for coordination and timing)</a:t>
            </a:r>
          </a:p>
          <a:p>
            <a:pPr lvl="1"/>
            <a:r>
              <a:rPr lang="en-US" dirty="0"/>
              <a:t>SDA – Serial Data (used for data and control signaling)</a:t>
            </a:r>
          </a:p>
          <a:p>
            <a:pPr lvl="1"/>
            <a:r>
              <a:rPr lang="en-US" dirty="0"/>
              <a:t>Both pulled up to VCC via a large resistor (10 </a:t>
            </a:r>
            <a:r>
              <a:rPr lang="en-US" dirty="0" err="1"/>
              <a:t>kΩ</a:t>
            </a:r>
            <a:r>
              <a:rPr lang="en-US" dirty="0"/>
              <a:t> in our design)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5427A6-7ACC-1546-8595-EE97E5257E2A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6248400" y="2871427"/>
            <a:ext cx="5334000" cy="190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12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DBFBC-91B9-B442-B1B5-509F829269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071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BFF72-3A81-CF4D-B515-2083C42B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BBBE-2FA4-3846-AC82-582FDFD98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 7.1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A80F14-9D2E-2840-D4A1-7BA0F7431A0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4343400" y="286752"/>
            <a:ext cx="9290859" cy="681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19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BFF72-3A81-CF4D-B515-2083C42B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BBBE-2FA4-3846-AC82-582FDFD98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Sections 4 and 5-5.1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00C4FF-15BD-8445-A424-BB360DBB0F66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5943600" y="901176"/>
            <a:ext cx="5943600" cy="584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82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  <a:p>
            <a:r>
              <a:rPr lang="en-US" dirty="0"/>
              <a:t>Our batteries can do about 9A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9FFAAD-609C-7848-B7DF-8E104DDC43B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11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 turns off (“</a:t>
            </a:r>
            <a:r>
              <a:rPr lang="en-US" dirty="0" err="1"/>
              <a:t>flyback</a:t>
            </a:r>
            <a:r>
              <a:rPr lang="en-US" dirty="0"/>
              <a:t>”)</a:t>
            </a:r>
          </a:p>
          <a:p>
            <a:r>
              <a:rPr lang="en-US" dirty="0"/>
              <a:t>Pull down resistor so it defaults to ‘off’.</a:t>
            </a:r>
          </a:p>
          <a:p>
            <a:r>
              <a:rPr lang="en-US" dirty="0"/>
              <a:t>Checkout the videos in the schedule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F038CE-4FF7-D244-9A85-24BDF31FABD5}"/>
              </a:ext>
            </a:extLst>
          </p:cNvPr>
          <p:cNvSpPr/>
          <p:nvPr/>
        </p:nvSpPr>
        <p:spPr>
          <a:xfrm>
            <a:off x="7266607" y="2369635"/>
            <a:ext cx="929539" cy="1667106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tx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0544800-B2A3-CD46-AB2E-1BF3406FD9BC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183949" y="1524000"/>
            <a:ext cx="3462902" cy="460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95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EEC7D-A97C-2E44-BD5A-1BD032319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Pulse Width Modulation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F709E-DD87-314F-ABBB-2CFBB3F95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Motor speed varies with voltage</a:t>
            </a:r>
          </a:p>
          <a:p>
            <a:r>
              <a:rPr lang="en-US" dirty="0"/>
              <a:t>Varying the voltage directly is hard</a:t>
            </a:r>
          </a:p>
          <a:p>
            <a:r>
              <a:rPr lang="en-US" dirty="0"/>
              <a:t>PWM varies the </a:t>
            </a:r>
            <a:r>
              <a:rPr lang="en-US" i="1" dirty="0"/>
              <a:t>average</a:t>
            </a:r>
            <a:r>
              <a:rPr lang="en-US" dirty="0"/>
              <a:t> voltage using a digital signals</a:t>
            </a:r>
          </a:p>
          <a:p>
            <a:pPr lvl="1"/>
            <a:r>
              <a:rPr lang="en-US" dirty="0"/>
              <a:t>Duty cycle:  % of time signal is high</a:t>
            </a:r>
          </a:p>
          <a:p>
            <a:pPr lvl="1"/>
            <a:r>
              <a:rPr lang="en-US" dirty="0"/>
              <a:t>Cycle time:  delay between rising edges (2ms on our MCU)</a:t>
            </a:r>
          </a:p>
          <a:p>
            <a:pPr lvl="1"/>
            <a:r>
              <a:rPr lang="en-US" dirty="0"/>
              <a:t>Frequency: 1/Cycle time (490Hz)</a:t>
            </a:r>
          </a:p>
          <a:p>
            <a:r>
              <a:rPr lang="en-US" dirty="0"/>
              <a:t>Our MCU has hardware for this</a:t>
            </a:r>
          </a:p>
          <a:p>
            <a:pPr lvl="1"/>
            <a:r>
              <a:rPr lang="en-US" dirty="0"/>
              <a:t>Accessed via </a:t>
            </a:r>
            <a:r>
              <a:rPr lang="en-US" dirty="0" err="1"/>
              <a:t>analogWrite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Cycle time = 2ms</a:t>
            </a:r>
          </a:p>
          <a:p>
            <a:pPr lvl="1"/>
            <a:r>
              <a:rPr lang="en-US" dirty="0"/>
              <a:t>Frequency = 490Hz</a:t>
            </a:r>
          </a:p>
          <a:p>
            <a:r>
              <a:rPr lang="en-US" dirty="0"/>
              <a:t>Check the video in the schedule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D0E33A1-CC9D-E54D-849A-A640C8085C6B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48400" y="2894148"/>
            <a:ext cx="5334000" cy="186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59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Inductance -- Resistance to a change in current</a:t>
            </a:r>
          </a:p>
          <a:p>
            <a:pPr lvl="1"/>
            <a:r>
              <a:rPr lang="en-US" dirty="0"/>
              <a:t>Current takes time to start and stop flowing.</a:t>
            </a:r>
          </a:p>
          <a:p>
            <a:pPr lvl="1"/>
            <a:r>
              <a:rPr lang="en-US" dirty="0"/>
              <a:t>Imagine water flowing in a pipe when you turn off the faucet.</a:t>
            </a:r>
          </a:p>
          <a:p>
            <a:r>
              <a:rPr lang="en-US" dirty="0"/>
              <a:t>Formally, changing current (I) creates a voltage (V</a:t>
            </a:r>
            <a:r>
              <a:rPr lang="en-US" baseline="-25000" dirty="0"/>
              <a:t>L</a:t>
            </a:r>
            <a:r>
              <a:rPr lang="en-US" dirty="0"/>
              <a:t>) proportional to the rate of change and the inductance (L)</a:t>
            </a:r>
          </a:p>
          <a:p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095E17C-E942-F64F-BDC9-6F74ADCA2BA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FBAE9-5D57-B245-A030-61EBBEE5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5"/>
          <a:stretch/>
        </p:blipFill>
        <p:spPr>
          <a:xfrm>
            <a:off x="8597348" y="3182384"/>
            <a:ext cx="1568450" cy="124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B8380-0CD6-C848-87DE-155AA449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10"/>
          <a:stretch/>
        </p:blipFill>
        <p:spPr>
          <a:xfrm>
            <a:off x="7333698" y="3182384"/>
            <a:ext cx="126365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36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Motors are inductors (and resistors)</a:t>
            </a:r>
          </a:p>
          <a:p>
            <a:r>
              <a:rPr lang="en-US" dirty="0"/>
              <a:t>Motor voltage equation</a:t>
            </a:r>
          </a:p>
          <a:p>
            <a:pPr lvl="1"/>
            <a:r>
              <a:rPr lang="en-US" dirty="0" err="1"/>
              <a:t>Vm</a:t>
            </a:r>
            <a:r>
              <a:rPr lang="en-US" dirty="0"/>
              <a:t> = voltage across the motor</a:t>
            </a:r>
          </a:p>
          <a:p>
            <a:pPr lvl="1"/>
            <a:r>
              <a:rPr lang="en-US" dirty="0"/>
              <a:t>I = Motor current</a:t>
            </a:r>
          </a:p>
          <a:p>
            <a:pPr lvl="1"/>
            <a:r>
              <a:rPr lang="en-US" dirty="0"/>
              <a:t>R = Motor resistance</a:t>
            </a:r>
          </a:p>
          <a:p>
            <a:pPr lvl="1"/>
            <a:r>
              <a:rPr lang="en-US" dirty="0"/>
              <a:t>L = Motor Inductance</a:t>
            </a:r>
          </a:p>
          <a:p>
            <a:pPr lvl="1"/>
            <a:r>
              <a:rPr lang="en-US" dirty="0" err="1"/>
              <a:t>dI</a:t>
            </a:r>
            <a:r>
              <a:rPr lang="en-US" dirty="0"/>
              <a:t>/dt = rate of change of motor current</a:t>
            </a:r>
          </a:p>
          <a:p>
            <a:r>
              <a:rPr lang="en-US" dirty="0"/>
              <a:t>Resulting, large voltage will damage the switch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337B54-6643-E849-8766-4CF54668F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321" y="1754981"/>
            <a:ext cx="5981700" cy="4064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26168E-3CAA-639E-7916-41B285CF4743}"/>
              </a:ext>
            </a:extLst>
          </p:cNvPr>
          <p:cNvSpPr txBox="1"/>
          <p:nvPr/>
        </p:nvSpPr>
        <p:spPr>
          <a:xfrm>
            <a:off x="10694065" y="5454671"/>
            <a:ext cx="66396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-75.8</a:t>
            </a:r>
          </a:p>
        </p:txBody>
      </p:sp>
    </p:spTree>
    <p:extLst>
      <p:ext uri="{BB962C8B-B14F-4D97-AF65-F5344CB8AC3E}">
        <p14:creationId xmlns:p14="http://schemas.microsoft.com/office/powerpoint/2010/main" val="2302996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a ‘fly back diode’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No effect (reverse-biased)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Forward-biased</a:t>
            </a:r>
          </a:p>
          <a:p>
            <a:pPr lvl="1"/>
            <a:r>
              <a:rPr lang="en-US" dirty="0"/>
              <a:t>Routes current back into the motor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8DBC5E-76FC-BA4F-8ABF-318E89B9E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963" y="1532731"/>
            <a:ext cx="36322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580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E588-1885-C54A-9C3A-F7E33DED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Electrical Noise: Idealized Power Supply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139A2-F7D5-9646-B765-3675DB1E3E2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Two supplies (VBAT and 3V3)</a:t>
            </a:r>
          </a:p>
          <a:p>
            <a:r>
              <a:rPr lang="en-US" dirty="0"/>
              <a:t>One ground</a:t>
            </a:r>
          </a:p>
          <a:p>
            <a:r>
              <a:rPr lang="en-US" dirty="0"/>
              <a:t>All wires have zero inductance and zero resistance.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BF8980-813F-044D-A37E-790C4AA00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2" y="2205831"/>
            <a:ext cx="50419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04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E588-1885-C54A-9C3A-F7E33DED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Electrical Noise: Realistic Power Supply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139A2-F7D5-9646-B765-3675DB1E3E2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" y="1447799"/>
            <a:ext cx="4547088" cy="4678365"/>
          </a:xfrm>
        </p:spPr>
        <p:txBody>
          <a:bodyPr/>
          <a:lstStyle/>
          <a:p>
            <a:r>
              <a:rPr lang="en-US" dirty="0"/>
              <a:t>Wires have inductance and resistance</a:t>
            </a:r>
          </a:p>
          <a:p>
            <a:r>
              <a:rPr lang="en-US" dirty="0"/>
              <a:t>Lots of current, switching quickly</a:t>
            </a:r>
          </a:p>
          <a:p>
            <a:r>
              <a:rPr lang="en-US" dirty="0"/>
              <a:t>Result</a:t>
            </a:r>
          </a:p>
          <a:p>
            <a:pPr lvl="1"/>
            <a:r>
              <a:rPr lang="en-US" dirty="0"/>
              <a:t>Noisy power and ground</a:t>
            </a:r>
          </a:p>
          <a:p>
            <a:pPr lvl="1"/>
            <a:r>
              <a:rPr lang="en-US" dirty="0"/>
              <a:t>MCU resets</a:t>
            </a:r>
          </a:p>
          <a:p>
            <a:pPr lvl="1"/>
            <a:r>
              <a:rPr lang="en-US" dirty="0"/>
              <a:t>IMU resets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967C14-5354-6045-B9CF-27E7E09A0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783" y="2100264"/>
            <a:ext cx="83947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990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463195-C851-8B41-B551-55CA7354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Layers in Fusion360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B278FF-A48A-CC41-887C-6FD7A4B26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6828263" cy="46021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Fusion360 (and other tools) use layers to for different schematic information.</a:t>
            </a:r>
          </a:p>
          <a:p>
            <a:pPr lvl="1"/>
            <a:r>
              <a:rPr lang="en-US" dirty="0"/>
              <a:t>Nets – wires (electrical connections)</a:t>
            </a:r>
          </a:p>
          <a:p>
            <a:pPr lvl="1"/>
            <a:r>
              <a:rPr lang="en-US" dirty="0"/>
              <a:t>Pins – Connection points on symbols</a:t>
            </a:r>
          </a:p>
          <a:p>
            <a:pPr lvl="1"/>
            <a:r>
              <a:rPr lang="en-US" dirty="0"/>
              <a:t>Symbols – symbols</a:t>
            </a:r>
          </a:p>
          <a:p>
            <a:pPr lvl="1"/>
            <a:r>
              <a:rPr lang="en-US" dirty="0"/>
              <a:t>Names – symbol and pin names</a:t>
            </a:r>
          </a:p>
          <a:p>
            <a:pPr lvl="1"/>
            <a:r>
              <a:rPr lang="en-US" dirty="0"/>
              <a:t>Values – symbol values (e.g., resistance for resistors)</a:t>
            </a:r>
          </a:p>
          <a:p>
            <a:pPr lvl="1"/>
            <a:r>
              <a:rPr lang="en-US" dirty="0"/>
              <a:t>Info – Documentation</a:t>
            </a:r>
          </a:p>
          <a:p>
            <a:pPr lvl="1"/>
            <a:r>
              <a:rPr lang="en-US" dirty="0"/>
              <a:t>We won’t use the others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0697E-B84A-084C-B115-59F4A0207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082" y="1524000"/>
            <a:ext cx="2498318" cy="460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1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DE588-1885-C54A-9C3A-F7E33DED6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Electrical Noise: Working Power Supply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139A2-F7D5-9646-B765-3675DB1E3E2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" y="1447799"/>
            <a:ext cx="4547088" cy="467836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Split the ground into two nets</a:t>
            </a:r>
          </a:p>
          <a:p>
            <a:pPr lvl="1"/>
            <a:r>
              <a:rPr lang="en-US" dirty="0"/>
              <a:t>GND – LDO, MCU, IMU</a:t>
            </a:r>
          </a:p>
          <a:p>
            <a:pPr lvl="1"/>
            <a:r>
              <a:rPr lang="en-US" dirty="0"/>
              <a:t>BAT_GND – Motor drivers</a:t>
            </a:r>
          </a:p>
          <a:p>
            <a:r>
              <a:rPr lang="en-US" dirty="0"/>
              <a:t>Limit inductance and resistance losses seen by GND</a:t>
            </a:r>
          </a:p>
          <a:p>
            <a:pPr lvl="1"/>
            <a:r>
              <a:rPr lang="en-US" dirty="0"/>
              <a:t>Connect them with a “wire bridge”</a:t>
            </a:r>
          </a:p>
          <a:p>
            <a:pPr lvl="1"/>
            <a:r>
              <a:rPr lang="en-US" dirty="0"/>
              <a:t>Put the the bridge near the negative battery terminal</a:t>
            </a:r>
          </a:p>
          <a:p>
            <a:r>
              <a:rPr lang="en-US" dirty="0"/>
              <a:t>Decoupling</a:t>
            </a:r>
          </a:p>
          <a:p>
            <a:pPr lvl="1"/>
            <a:r>
              <a:rPr lang="en-US" dirty="0"/>
              <a:t>Large decoupling caps on both regulated and unregulated power</a:t>
            </a:r>
          </a:p>
          <a:p>
            <a:pPr lvl="1"/>
            <a:r>
              <a:rPr lang="en-US" dirty="0"/>
              <a:t>Small decoupling caps (as specified in IMU and MCU datasheets)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EDC0BC-5F3B-FC40-9BE0-E412A1C8FE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78" t="26600"/>
          <a:stretch/>
        </p:blipFill>
        <p:spPr>
          <a:xfrm>
            <a:off x="5520266" y="2116667"/>
            <a:ext cx="6062133" cy="329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71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C3B44-3392-044F-9403-8B9C50316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EMF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2CBB6F-8534-9E44-A913-A3B30D087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Maybe have a slide about back EMF and the current spike that occurs when you turn on the motor</a:t>
            </a:r>
          </a:p>
          <a:p>
            <a:r>
              <a:rPr lang="en-US" dirty="0"/>
              <a:t>The decoupling cap on VBAT and BAT_GND fixes this.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3A97706-1FBA-AE4B-8672-F36C303FB4DD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2" y="1621103"/>
            <a:ext cx="5333996" cy="440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678FED-66A1-B448-909B-EC86C3A748AD}"/>
              </a:ext>
            </a:extLst>
          </p:cNvPr>
          <p:cNvSpPr/>
          <p:nvPr/>
        </p:nvSpPr>
        <p:spPr>
          <a:xfrm>
            <a:off x="2819400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www.edn.com</a:t>
            </a:r>
            <a:r>
              <a:rPr lang="en-US" dirty="0"/>
              <a:t>/getting-a-handle-on-brushed-dc-motor-current/</a:t>
            </a:r>
          </a:p>
        </p:txBody>
      </p:sp>
    </p:spTree>
    <p:extLst>
      <p:ext uri="{BB962C8B-B14F-4D97-AF65-F5344CB8AC3E}">
        <p14:creationId xmlns:p14="http://schemas.microsoft.com/office/powerpoint/2010/main" val="3422958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will add some LEDs to you quadcopter.</a:t>
            </a:r>
          </a:p>
          <a:p>
            <a:r>
              <a:rPr lang="en-US" dirty="0"/>
              <a:t>Three steps</a:t>
            </a:r>
          </a:p>
          <a:p>
            <a:pPr lvl="1"/>
            <a:r>
              <a:rPr lang="en-US" dirty="0"/>
              <a:t>Design your lighting scheme</a:t>
            </a:r>
          </a:p>
          <a:p>
            <a:pPr lvl="1"/>
            <a:r>
              <a:rPr lang="en-US" dirty="0"/>
              <a:t>Pick them on </a:t>
            </a:r>
            <a:r>
              <a:rPr lang="en-US" dirty="0" err="1"/>
              <a:t>Digikey.com</a:t>
            </a:r>
            <a:endParaRPr lang="en-US" dirty="0"/>
          </a:p>
          <a:p>
            <a:pPr lvl="1"/>
            <a:r>
              <a:rPr lang="en-US" dirty="0"/>
              <a:t>Design the circuit to control them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A5B0FE1-906B-A54F-B97C-E14A3957A85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270750" y="2593181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525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Design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Functional</a:t>
            </a:r>
          </a:p>
          <a:p>
            <a:pPr lvl="1"/>
            <a:r>
              <a:rPr lang="en-US" dirty="0"/>
              <a:t>Which way is forward?</a:t>
            </a:r>
          </a:p>
          <a:p>
            <a:pPr lvl="1"/>
            <a:r>
              <a:rPr lang="en-US" dirty="0"/>
              <a:t>Status information</a:t>
            </a:r>
          </a:p>
          <a:p>
            <a:r>
              <a:rPr lang="en-US" dirty="0"/>
              <a:t>Pretty</a:t>
            </a:r>
          </a:p>
          <a:p>
            <a:pPr lvl="1"/>
            <a:r>
              <a:rPr lang="en-US" dirty="0"/>
              <a:t>Ground effects</a:t>
            </a:r>
          </a:p>
          <a:p>
            <a:pPr lvl="1"/>
            <a:r>
              <a:rPr lang="en-US" dirty="0"/>
              <a:t>Display your quad’s mood</a:t>
            </a:r>
          </a:p>
          <a:p>
            <a:r>
              <a:rPr lang="en-US" dirty="0"/>
              <a:t>Options</a:t>
            </a:r>
          </a:p>
          <a:p>
            <a:pPr lvl="1"/>
            <a:r>
              <a:rPr lang="en-US" dirty="0"/>
              <a:t>“indicator” LEDs draw a few mA</a:t>
            </a:r>
          </a:p>
          <a:p>
            <a:pPr lvl="1"/>
            <a:r>
              <a:rPr lang="en-US" dirty="0"/>
              <a:t>“lighting” LEDs can draw up to several amps.</a:t>
            </a:r>
          </a:p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0.5 A maximum across all your LEDs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1D211374-6D67-5B48-B5B8-44B7FF9C714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958361" y="1281924"/>
            <a:ext cx="3914078" cy="50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24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lots of LED</a:t>
            </a:r>
          </a:p>
          <a:p>
            <a:r>
              <a:rPr lang="en-US" dirty="0"/>
              <a:t>You will pick them on </a:t>
            </a:r>
            <a:r>
              <a:rPr lang="en-US" dirty="0" err="1"/>
              <a:t>digikey</a:t>
            </a:r>
            <a:endParaRPr lang="en-US" dirty="0"/>
          </a:p>
          <a:p>
            <a:pPr lvl="1"/>
            <a:r>
              <a:rPr lang="en-US" dirty="0"/>
              <a:t>Must be at least 0805 (2mm x 1.25mm)</a:t>
            </a:r>
          </a:p>
          <a:p>
            <a:pPr lvl="1"/>
            <a:r>
              <a:rPr lang="en-US" dirty="0"/>
              <a:t>Available in quantities of 1</a:t>
            </a:r>
          </a:p>
          <a:p>
            <a:pPr lvl="1"/>
            <a:r>
              <a:rPr lang="en-US" dirty="0"/>
              <a:t>Cost &lt; $1 per LED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805B5A-B444-EF4A-AAE9-4A89E14504D3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666276" y="1171303"/>
            <a:ext cx="4498248" cy="5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881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Datasheets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Key device parameters</a:t>
            </a:r>
          </a:p>
          <a:p>
            <a:pPr lvl="1"/>
            <a:r>
              <a:rPr lang="en-US" dirty="0"/>
              <a:t>Forward voltage: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endParaRPr lang="en-US" baseline="-25000" dirty="0"/>
          </a:p>
          <a:p>
            <a:pPr lvl="1"/>
            <a:r>
              <a:rPr lang="en-US" dirty="0"/>
              <a:t>Color</a:t>
            </a:r>
          </a:p>
          <a:p>
            <a:pPr lvl="1"/>
            <a:r>
              <a:rPr lang="en-US" dirty="0"/>
              <a:t>Luminous intensity</a:t>
            </a:r>
          </a:p>
          <a:p>
            <a:r>
              <a:rPr lang="en-US" dirty="0"/>
              <a:t>Key absolute limits</a:t>
            </a:r>
          </a:p>
          <a:p>
            <a:pPr lvl="1"/>
            <a:r>
              <a:rPr lang="en-US" dirty="0"/>
              <a:t>Forward current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7F791A-F144-934B-A4D0-26F3D337112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b="20891"/>
          <a:stretch/>
        </p:blipFill>
        <p:spPr>
          <a:xfrm>
            <a:off x="5853278" y="239731"/>
            <a:ext cx="5921375" cy="3692525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B77523D6-EE18-9A42-92AD-191A512B5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025" y="4026781"/>
            <a:ext cx="5920647" cy="20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308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Circuit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Driving the LED at &gt;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will (maybe) burn it out.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80A1A55-FD69-8B43-B640-12E7FCAC169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6137275" y="1825625"/>
            <a:ext cx="6054725" cy="387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69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Limiting Current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Add a resistor to limit current.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F1CA9D1-11D0-8842-B5A7-5D86D097260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5924550" y="1825625"/>
            <a:ext cx="6267450" cy="399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85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Your Brightness Carefully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" y="1447799"/>
            <a:ext cx="10972800" cy="4678365"/>
          </a:xfrm>
        </p:spPr>
        <p:txBody>
          <a:bodyPr numCol="2">
            <a:normAutofit/>
          </a:bodyPr>
          <a:lstStyle/>
          <a:p>
            <a:r>
              <a:rPr lang="en-US" dirty="0"/>
              <a:t>Indicator LEDs do not need to be driven hard</a:t>
            </a:r>
          </a:p>
          <a:p>
            <a:r>
              <a:rPr lang="en-US" dirty="0"/>
              <a:t>The red LED on the FCB uses a 510Ω resistor</a:t>
            </a:r>
          </a:p>
          <a:p>
            <a:pPr lvl="1"/>
            <a:r>
              <a:rPr lang="en-US" dirty="0" err="1"/>
              <a:t>Vf</a:t>
            </a:r>
            <a:r>
              <a:rPr lang="en-US" dirty="0"/>
              <a:t> = 2V; </a:t>
            </a:r>
            <a:r>
              <a:rPr lang="en-US" dirty="0" err="1"/>
              <a:t>Vcc</a:t>
            </a:r>
            <a:r>
              <a:rPr lang="en-US" dirty="0"/>
              <a:t> = 3.3</a:t>
            </a:r>
          </a:p>
          <a:p>
            <a:pPr lvl="1"/>
            <a:r>
              <a:rPr lang="en-US" dirty="0"/>
              <a:t>I = V/R =&gt; I = (3.3-2.0)/510 = 2.5mA</a:t>
            </a:r>
          </a:p>
          <a:p>
            <a:pPr lvl="1"/>
            <a:r>
              <a:rPr lang="en-US" dirty="0"/>
              <a:t>The maximum brightness (@30mA) is 12x higher</a:t>
            </a:r>
          </a:p>
          <a:p>
            <a:pPr lvl="1"/>
            <a:r>
              <a:rPr lang="en-US" dirty="0"/>
              <a:t>They can easily become blindingly bright.</a:t>
            </a:r>
          </a:p>
          <a:p>
            <a:r>
              <a:rPr lang="en-US" dirty="0"/>
              <a:t>LED Power</a:t>
            </a:r>
          </a:p>
          <a:p>
            <a:pPr lvl="1"/>
            <a:r>
              <a:rPr lang="en-US" dirty="0"/>
              <a:t>LED power roughly translates to brightness</a:t>
            </a:r>
          </a:p>
          <a:p>
            <a:pPr lvl="1"/>
            <a:r>
              <a:rPr lang="en-US" dirty="0"/>
              <a:t>Power = Current * Voltage (P = IV)</a:t>
            </a:r>
          </a:p>
          <a:p>
            <a:pPr lvl="1"/>
            <a:r>
              <a:rPr lang="en-US" dirty="0"/>
              <a:t>The Red LED dissipates  2.5mA * 2V = 5mW.</a:t>
            </a:r>
          </a:p>
          <a:p>
            <a:pPr lvl="1"/>
            <a:r>
              <a:rPr lang="en-US" dirty="0"/>
              <a:t>Keep that in mind as </a:t>
            </a:r>
            <a:r>
              <a:rPr lang="en-US"/>
              <a:t>a reference.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15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D7B48-664D-7B47-8AA3-FB14E218A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your LEDs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67FB5-279C-2D4E-A1EA-2D4399560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Drive directly with MCU pin</a:t>
            </a:r>
          </a:p>
          <a:p>
            <a:pPr lvl="1"/>
            <a:r>
              <a:rPr lang="en-US" dirty="0"/>
              <a:t>Good for indicators</a:t>
            </a:r>
          </a:p>
          <a:p>
            <a:pPr lvl="1"/>
            <a:r>
              <a:rPr lang="en-US" dirty="0"/>
              <a:t>&lt; 10mA/LED</a:t>
            </a:r>
          </a:p>
          <a:p>
            <a:pPr lvl="1"/>
            <a:r>
              <a:rPr lang="en-US" dirty="0"/>
              <a:t>Use a PWM pin to make them dimmable</a:t>
            </a:r>
          </a:p>
          <a:p>
            <a:r>
              <a:rPr lang="en-US" dirty="0"/>
              <a:t>Drive via MOSFET (digital or PWM)</a:t>
            </a:r>
          </a:p>
          <a:p>
            <a:pPr lvl="1"/>
            <a:r>
              <a:rPr lang="en-US" dirty="0"/>
              <a:t>Good for bright LEDs</a:t>
            </a:r>
          </a:p>
          <a:p>
            <a:pPr lvl="1"/>
            <a:r>
              <a:rPr lang="en-US" dirty="0"/>
              <a:t>&lt;500mA total.</a:t>
            </a:r>
          </a:p>
          <a:p>
            <a:r>
              <a:rPr lang="en-US" dirty="0"/>
              <a:t>You can run several LEDs in series if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 is low enough.</a:t>
            </a:r>
          </a:p>
          <a:p>
            <a:r>
              <a:rPr lang="en-US" dirty="0"/>
              <a:t>You can run them in parallel too, but brightness will vary.</a:t>
            </a:r>
          </a:p>
          <a:p>
            <a:r>
              <a:rPr lang="en-US" dirty="0"/>
              <a:t>You can also just wire them to power switch through </a:t>
            </a:r>
            <a:r>
              <a:rPr lang="en-US" dirty="0" err="1"/>
              <a:t>Vreg</a:t>
            </a:r>
            <a:r>
              <a:rPr lang="en-US" dirty="0"/>
              <a:t> Enable (300mA max).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25BB4A-CC09-394B-847D-1C4D0C15E67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48400" y="2355311"/>
            <a:ext cx="5334000" cy="293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70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9603-4C28-3041-9758-23CCB77A2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E1EE9-67E2-A94F-9B34-E2D187C011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A66EE-6945-EF47-9DDE-595CBFD3E2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E79DA-AB8F-CB46-A23C-BB7AA2195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2429"/>
            <a:ext cx="5486876" cy="3636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07B5CF-30DA-F346-847A-004FFF253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139498-791C-CE47-AFF5-368B2BDD82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00" y="1085850"/>
            <a:ext cx="6502400" cy="4686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1AA5FE-ACDC-534E-BB99-2D7CB8A1D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4916" y="0"/>
            <a:ext cx="960216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82FCD9-845F-AB41-A61F-D6873C7F62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704" y="0"/>
            <a:ext cx="10592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52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1B11-64AA-864A-8D43-A7BE459C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in your LED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1AF67-3404-334A-A5C4-AD5FA48AB32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Pick your LEDs</a:t>
            </a:r>
          </a:p>
          <a:p>
            <a:r>
              <a:rPr lang="en-US" dirty="0"/>
              <a:t>Commit your datasheets</a:t>
            </a:r>
          </a:p>
          <a:p>
            <a:r>
              <a:rPr lang="en-US" dirty="0"/>
              <a:t>Create the Fusion360 library (including any resistors your need)</a:t>
            </a:r>
          </a:p>
          <a:p>
            <a:r>
              <a:rPr lang="en-US" dirty="0"/>
              <a:t>Document your LED design using text in `Info` layer.</a:t>
            </a:r>
          </a:p>
          <a:p>
            <a:pPr lvl="1"/>
            <a:r>
              <a:rPr lang="en-US" dirty="0"/>
              <a:t>I will reject if you don’t do this.</a:t>
            </a:r>
          </a:p>
        </p:txBody>
      </p:sp>
    </p:spTree>
    <p:extLst>
      <p:ext uri="{BB962C8B-B14F-4D97-AF65-F5344CB8AC3E}">
        <p14:creationId xmlns:p14="http://schemas.microsoft.com/office/powerpoint/2010/main" val="2098389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ABCCD-7DF9-6B4E-A9E3-87818D87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3F7CD-6040-AF4A-B471-73D1AD9FB15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Schematic organization</a:t>
            </a:r>
          </a:p>
          <a:p>
            <a:r>
              <a:rPr lang="en-US" dirty="0"/>
              <a:t>Connection via named nets</a:t>
            </a:r>
          </a:p>
          <a:p>
            <a:r>
              <a:rPr lang="en-US" dirty="0"/>
              <a:t>Using ‘show @’ to check connectivity</a:t>
            </a:r>
          </a:p>
          <a:p>
            <a:r>
              <a:rPr lang="en-US" dirty="0"/>
              <a:t>Explain how </a:t>
            </a:r>
            <a:r>
              <a:rPr lang="en-US" dirty="0" err="1"/>
              <a:t>Eaglint</a:t>
            </a:r>
            <a:r>
              <a:rPr lang="en-US" dirty="0"/>
              <a:t> checks things (path based patterns).</a:t>
            </a:r>
          </a:p>
        </p:txBody>
      </p:sp>
    </p:spTree>
    <p:extLst>
      <p:ext uri="{BB962C8B-B14F-4D97-AF65-F5344CB8AC3E}">
        <p14:creationId xmlns:p14="http://schemas.microsoft.com/office/powerpoint/2010/main" val="21659657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a Schematic Demo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009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Common Schematic Problems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33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705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Fusion360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1885205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2657136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688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B6D11C-7236-5449-B664-116DC8D9D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3" t="26170" r="27938" b="26665"/>
          <a:stretch/>
        </p:blipFill>
        <p:spPr>
          <a:xfrm rot="5400000">
            <a:off x="1166901" y="1983004"/>
            <a:ext cx="4610058" cy="3961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297" y="1636438"/>
            <a:ext cx="4113927" cy="450101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00407" y="1838699"/>
            <a:ext cx="5896849" cy="2375257"/>
            <a:chOff x="1076406" y="1838698"/>
            <a:chExt cx="5896849" cy="2375257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76406" y="1838698"/>
              <a:ext cx="1601534" cy="1875345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491329" y="2491135"/>
            <a:ext cx="8620279" cy="3119443"/>
            <a:chOff x="-21383" y="2491134"/>
            <a:chExt cx="8620279" cy="3119443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44799" y="2491134"/>
              <a:ext cx="1026691" cy="85390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-21383" y="2491134"/>
              <a:ext cx="1109079" cy="85467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9437" y="4691049"/>
              <a:ext cx="944742" cy="919528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926748" y="4811132"/>
              <a:ext cx="944742" cy="799445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930400" y="4041839"/>
            <a:ext cx="7349368" cy="597423"/>
            <a:chOff x="417689" y="4041839"/>
            <a:chExt cx="7349368" cy="597423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17689" y="4255774"/>
              <a:ext cx="943065" cy="383488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15626" y="3714044"/>
            <a:ext cx="5562279" cy="1563561"/>
            <a:chOff x="1491625" y="3714043"/>
            <a:chExt cx="5562279" cy="1563561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 flipV="1">
              <a:off x="1491625" y="3714043"/>
              <a:ext cx="792085" cy="679244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753777" y="2500583"/>
            <a:ext cx="6060509" cy="1755192"/>
            <a:chOff x="241066" y="2500583"/>
            <a:chExt cx="6060509" cy="1755192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1066" y="3345043"/>
              <a:ext cx="726924" cy="910732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071492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heme/theme1.xml><?xml version="1.0" encoding="utf-8"?>
<a:theme xmlns:a="http://schemas.openxmlformats.org/drawingml/2006/main" name="Office Theme">
  <a:themeElements>
    <a:clrScheme name="UCSD">
      <a:dk1>
        <a:srgbClr val="162A46"/>
      </a:dk1>
      <a:lt1>
        <a:srgbClr val="FFFFFF"/>
      </a:lt1>
      <a:dk2>
        <a:srgbClr val="01639C"/>
      </a:dk2>
      <a:lt2>
        <a:srgbClr val="FFFFFF"/>
      </a:lt2>
      <a:accent1>
        <a:srgbClr val="23B8D1"/>
      </a:accent1>
      <a:accent2>
        <a:srgbClr val="73953E"/>
      </a:accent2>
      <a:accent3>
        <a:srgbClr val="FEE70C"/>
      </a:accent3>
      <a:accent4>
        <a:srgbClr val="EE8F00"/>
      </a:accent4>
      <a:accent5>
        <a:srgbClr val="B3ACA3"/>
      </a:accent5>
      <a:accent6>
        <a:srgbClr val="C79100"/>
      </a:accent6>
      <a:hlink>
        <a:srgbClr val="0329D7"/>
      </a:hlink>
      <a:folHlink>
        <a:srgbClr val="0229D7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D050"/>
        </a:solidFill>
        <a:ln w="19050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sz="1600" dirty="0" err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VSL Theme 2017" id="{D6E9A553-D005-9843-8B58-57C3B9C3396B}" vid="{225CCB03-3A51-A043-AC07-DD6D672597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3DBABC677EAC4EB89D0E5813CE1C97" ma:contentTypeVersion="6" ma:contentTypeDescription="Create a new document." ma:contentTypeScope="" ma:versionID="358351ca2fb9834b45991cd07a49fd66">
  <xsd:schema xmlns:xsd="http://www.w3.org/2001/XMLSchema" xmlns:xs="http://www.w3.org/2001/XMLSchema" xmlns:p="http://schemas.microsoft.com/office/2006/metadata/properties" xmlns:ns1="http://schemas.microsoft.com/sharepoint/v3" xmlns:ns2="38f6e7a2-40cf-4302-a1d0-9363e537b5a7" targetNamespace="http://schemas.microsoft.com/office/2006/metadata/properties" ma:root="true" ma:fieldsID="4bd887af3a8eb19969b1c3516fc1fc7f" ns1:_="" ns2:_="">
    <xsd:import namespace="http://schemas.microsoft.com/sharepoint/v3"/>
    <xsd:import namespace="38f6e7a2-40cf-4302-a1d0-9363e537b5a7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1:PublishingStartDate" minOccurs="0"/>
                <xsd:element ref="ns1:PublishingExpirationDate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 S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To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From" ma:hidden="true" ma:internalName="EmailFrom">
      <xsd:simpleType>
        <xsd:restriction base="dms:Text"/>
      </xsd:simpleType>
    </xsd:element>
    <xsd:element name="EmailSubject" ma:index="12" nillable="true" ma:displayName="E-Mail Subject" ma:hidden="true" ma:internalName="EmailSubject">
      <xsd:simpleType>
        <xsd:restriction base="dms:Text"/>
      </xsd:simpleType>
    </xsd:element>
    <xsd:element name="PublishingStartDate" ma:index="13" nillable="true" ma:displayName="Scheduling Start Date" ma:internalName="PublishingStartDate">
      <xsd:simpleType>
        <xsd:restriction base="dms:Unknown"/>
      </xsd:simpleType>
    </xsd:element>
    <xsd:element name="PublishingExpirationDate" ma:index="14" nillable="true" ma:displayName="Scheduling End Dat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f6e7a2-40cf-4302-a1d0-9363e537b5a7" elementFormDefault="qualified">
    <xsd:import namespace="http://schemas.microsoft.com/office/2006/documentManagement/types"/>
    <xsd:import namespace="http://schemas.microsoft.com/office/infopath/2007/PartnerControls"/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>
  <documentManagement>
    <EmailTo xmlns="http://schemas.microsoft.com/sharepoint/v3">docs@archpoint.sctechies.com &amp;lt;docs@archpoint.sctechies.com&amp;gt;</EmailTo>
    <EmailSender xmlns="http://schemas.microsoft.com/sharepoint/v3">&lt;a href="mailto:acaulfie@cs.ucsd.edu"&gt;acaulfie@cs.ucsd.edu&lt;/a&gt;</EmailSender>
    <EmailFrom xmlns="http://schemas.microsoft.com/sharepoint/v3">Adrian Caulfield &lt;acaulfie@cs.ucsd.edu&gt;</EmailFrom>
    <EmailSubject xmlns="http://schemas.microsoft.com/sharepoint/v3">NVSL Slides Template</EmailSubject>
    <EmailCc xmlns="http://schemas.microsoft.com/sharepoint/v3" xsi:nil="true"/>
    <PublishingExpirationDate xmlns="http://schemas.microsoft.com/sharepoint/v3" xsi:nil="true"/>
    <PublishingStartDate xmlns="http://schemas.microsoft.com/sharepoint/v3" xsi:nil="true"/>
    <_dlc_DocId xmlns="38f6e7a2-40cf-4302-a1d0-9363e537b5a7">N65K4UY2P6DZ-8-1712</_dlc_DocId>
    <_dlc_DocIdUrl xmlns="38f6e7a2-40cf-4302-a1d0-9363e537b5a7">
      <Url>http://bit.ucsd.edu/Docs/_layouts/DocIdRedir.aspx?ID=N65K4UY2P6DZ-8-1712</Url>
      <Description>N65K4UY2P6DZ-8-1712</Description>
    </_dlc_DocIdUrl>
  </documentManagement>
</p:properties>
</file>

<file path=customXml/itemProps1.xml><?xml version="1.0" encoding="utf-8"?>
<ds:datastoreItem xmlns:ds="http://schemas.openxmlformats.org/officeDocument/2006/customXml" ds:itemID="{ABF90320-62F0-4599-85DC-D14AF5AC78B4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D0700612-5548-4C5F-B85B-1C0CBC7D8F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8f6e7a2-40cf-4302-a1d0-9363e537b5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FB7DEAC-7366-45DE-8D92-51FE4698563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4E55384-0535-4827-BEC9-C0AA0AB52BCA}">
  <ds:schemaRefs>
    <ds:schemaRef ds:uri="http://purl.org/dc/terms/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38f6e7a2-40cf-4302-a1d0-9363e537b5a7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31805</TotalTime>
  <Words>1515</Words>
  <Application>Microsoft Macintosh PowerPoint</Application>
  <PresentationFormat>Widescreen</PresentationFormat>
  <Paragraphs>257</Paragraphs>
  <Slides>43</Slides>
  <Notes>3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Myriad Pro</vt:lpstr>
      <vt:lpstr>Myriad Pro Semibold</vt:lpstr>
      <vt:lpstr>Office Theme</vt:lpstr>
      <vt:lpstr>Agenda For today</vt:lpstr>
      <vt:lpstr>Building The Quadcopter Schematic</vt:lpstr>
      <vt:lpstr>Schematic Layers in Fusion360</vt:lpstr>
      <vt:lpstr>PowerPoint Presentation</vt:lpstr>
      <vt:lpstr>Schematics Goals</vt:lpstr>
      <vt:lpstr>Fusion360 Pitfalls</vt:lpstr>
      <vt:lpstr>Electrical Rules Check</vt:lpstr>
      <vt:lpstr>The Hardware You will Build</vt:lpstr>
      <vt:lpstr>The Hardware You Will Build</vt:lpstr>
      <vt:lpstr>Three Schematic Design Skills</vt:lpstr>
      <vt:lpstr>Power Supply</vt:lpstr>
      <vt:lpstr>Voltage Regulator Datasheet</vt:lpstr>
      <vt:lpstr>Linear Voltage Regulators</vt:lpstr>
      <vt:lpstr>Flight Computer</vt:lpstr>
      <vt:lpstr>uController Datasheet and Reference Design</vt:lpstr>
      <vt:lpstr>Inertial Measurement Unit</vt:lpstr>
      <vt:lpstr>Inertial Measurement Unit</vt:lpstr>
      <vt:lpstr>Why I2C?</vt:lpstr>
      <vt:lpstr>I2C Bus Architecture</vt:lpstr>
      <vt:lpstr>IMU Datasheet</vt:lpstr>
      <vt:lpstr>IMU Datasheet</vt:lpstr>
      <vt:lpstr>Motors and Props</vt:lpstr>
      <vt:lpstr>Motor Driver</vt:lpstr>
      <vt:lpstr>Pulse Width Modulation</vt:lpstr>
      <vt:lpstr>Motor Switching: Inductance and Flyback</vt:lpstr>
      <vt:lpstr>Motor Switching: Inductance and Flyback</vt:lpstr>
      <vt:lpstr>Motor Switching: Inductance and Flyback</vt:lpstr>
      <vt:lpstr>Managing Electrical Noise: Idealized Power Supply</vt:lpstr>
      <vt:lpstr>Managing Electrical Noise: Realistic Power Supply</vt:lpstr>
      <vt:lpstr>Managing Electrical Noise: Working Power Supply</vt:lpstr>
      <vt:lpstr>Back EMF</vt:lpstr>
      <vt:lpstr>LEDs </vt:lpstr>
      <vt:lpstr>LED Design </vt:lpstr>
      <vt:lpstr>LED Selection</vt:lpstr>
      <vt:lpstr>LED Datasheets</vt:lpstr>
      <vt:lpstr>LED Circuit design</vt:lpstr>
      <vt:lpstr>Limiting Current </vt:lpstr>
      <vt:lpstr>Set Your Brightness Carefully</vt:lpstr>
      <vt:lpstr>Controlling your LEDs</vt:lpstr>
      <vt:lpstr>Turning in your LED design</vt:lpstr>
      <vt:lpstr>Demo</vt:lpstr>
      <vt:lpstr>Building a Schematic Demo</vt:lpstr>
      <vt:lpstr>Common Schematic Problems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NVSL Powerpoint Template</dc:title>
  <dc:creator>Swanson, Steven</dc:creator>
  <cp:lastModifiedBy>Swanson, Steven</cp:lastModifiedBy>
  <cp:revision>55</cp:revision>
  <cp:lastPrinted>2017-05-11T20:43:55Z</cp:lastPrinted>
  <dcterms:created xsi:type="dcterms:W3CDTF">2019-07-17T06:14:48Z</dcterms:created>
  <dcterms:modified xsi:type="dcterms:W3CDTF">2023-10-12T05:24:01Z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0x0101002F3DBABC677EAC4EB89D0E5813CE1C97</vt:lpwstr>
  </property>
  <property fmtid="{D5CDD505-2E9C-101B-9397-08002B2CF9AE}" pid="3" name="_dlc_DocIdItemGuid">
    <vt:lpwstr>672fea0e-6365-4b73-84cc-a1c7a9616c94</vt:lpwstr>
  </property>
</Properties>
</file>